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2.pn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Alisha Kapoor…"/>
          <p:cNvSpPr txBox="1"/>
          <p:nvPr>
            <p:ph type="body" idx="21"/>
          </p:nvPr>
        </p:nvSpPr>
        <p:spPr>
          <a:xfrm>
            <a:off x="1201340" y="10788266"/>
            <a:ext cx="21971003" cy="17085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Alisha Kapoor</a:t>
            </a:r>
          </a:p>
          <a:p>
            <a:pPr/>
            <a:r>
              <a:t>December 13, 2020</a:t>
            </a:r>
          </a:p>
        </p:txBody>
      </p:sp>
      <p:sp>
        <p:nvSpPr>
          <p:cNvPr id="152" name="Finding best places to Dine In New Delhi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Finding best places to Dine In New Delhi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New Delhi is a big city and new restaurants open up everyday.…"/>
          <p:cNvSpPr txBox="1"/>
          <p:nvPr/>
        </p:nvSpPr>
        <p:spPr>
          <a:xfrm>
            <a:off x="1574299" y="2042776"/>
            <a:ext cx="15307285" cy="9628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54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New Delhi is a big city and new restaurants open up everyday.</a:t>
            </a:r>
          </a:p>
          <a:p>
            <a:pPr algn="l" defTabSz="457200">
              <a:defRPr sz="54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It hosts a population of 1.9 crores.</a:t>
            </a:r>
          </a:p>
          <a:p>
            <a:pPr algn="l" defTabSz="457200">
              <a:defRPr sz="54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</a:p>
          <a:p>
            <a:pPr algn="l" defTabSz="457200">
              <a:defRPr sz="54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When it comes to food, there are thousands of options as well.</a:t>
            </a:r>
          </a:p>
          <a:p>
            <a:pPr algn="l" defTabSz="457200">
              <a:defRPr sz="54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</a:p>
          <a:p>
            <a:pPr algn="l" defTabSz="457200">
              <a:defRPr sz="54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The city is crowded with a lot of restaurants and fine places to dine in. It becomes tricky to find restaurants that offer customer satisfaction,</a:t>
            </a:r>
          </a:p>
          <a:p>
            <a:pPr algn="l" defTabSz="457200">
              <a:defRPr sz="54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pPr>
            <a:r>
              <a:t>And doesn’t create a hole in your packet.</a:t>
            </a:r>
            <a:endParaRPr b="1" sz="1300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ources of Data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Sources of Data</a:t>
            </a:r>
          </a:p>
        </p:txBody>
      </p:sp>
      <p:sp>
        <p:nvSpPr>
          <p:cNvPr id="157" name="Foursquare API to select the number of restaurants and their locations in New Delhi.…"/>
          <p:cNvSpPr txBox="1"/>
          <p:nvPr>
            <p:ph type="body" idx="1"/>
          </p:nvPr>
        </p:nvSpPr>
        <p:spPr>
          <a:xfrm>
            <a:off x="1206500" y="4248504"/>
            <a:ext cx="21369983" cy="8256630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b="1" sz="25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b="1" sz="25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25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marL="200526" indent="-200526" defTabSz="457200">
              <a:lnSpc>
                <a:spcPct val="100000"/>
              </a:lnSpc>
              <a:spcBef>
                <a:spcPts val="0"/>
              </a:spcBef>
              <a:buSzPct val="100000"/>
              <a:buAutoNum type="alphaLcParenR" startAt="1"/>
              <a:defRPr sz="25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</a:rPr>
              <a:t> Foursquare API to select the number of restaurants and their locations in New Delhi.</a:t>
            </a: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25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</a:rPr>
              <a:t>b) Zomato API to fetch ratings and average price of the restaurants using my developer credentials.</a:t>
            </a: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25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25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</a:rPr>
              <a:t>I have first created a dataset thought the Foursquare API to explore several types of venues, such as ID, name, latitude, longitude, neighborhood, and distance (in meters) to Connaught place which is a hub for restaurants in Delhi.</a:t>
            </a: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25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25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</a:rPr>
              <a:t>And then I have used Zomato API to fetch price for two and ratings of the restaurants. My main intent for using Zomato API is to fetch the average price and ratings.</a:t>
            </a:r>
          </a:p>
        </p:txBody>
      </p:sp>
      <p:sp>
        <p:nvSpPr>
          <p:cNvPr id="158" name="Data acquisition and clean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09303">
              <a:defRPr spc="-112" sz="5610"/>
            </a:lvl1pPr>
          </a:lstStyle>
          <a:p>
            <a:pPr/>
            <a:r>
              <a:t>Data acquisition and cleaning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Data is plotted on the map to figure out the type of restaurants available.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182880">
              <a:defRPr sz="256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defTabSz="182880">
              <a:defRPr sz="256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</a:rPr>
              <a:t>Data is plotted on the map to figure out the type of restaurants available.</a:t>
            </a:r>
          </a:p>
        </p:txBody>
      </p:sp>
      <p:sp>
        <p:nvSpPr>
          <p:cNvPr id="161" name="From the plot it is clear that maximum number fo restaurants are: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From the plot it is clear that maximum number fo restaurants are:</a:t>
            </a:r>
          </a:p>
          <a:p>
            <a:pPr/>
            <a:r>
              <a:t>Indian Restaurants</a:t>
            </a:r>
          </a:p>
          <a:p>
            <a:pPr/>
            <a:r>
              <a:t>Cafes </a:t>
            </a:r>
          </a:p>
        </p:txBody>
      </p:sp>
      <p:sp>
        <p:nvSpPr>
          <p:cNvPr id="162" name="Exploratory Data Analys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defRPr spc="0" sz="5700"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>
              <a:defRPr>
                <a:solidFill>
                  <a:srgbClr val="24292E"/>
                </a:solidFill>
                <a:uFillTx/>
              </a:defRPr>
            </a:pPr>
            <a:r>
              <a:rPr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</a:rPr>
              <a:t>Exploratory Data Analysis</a:t>
            </a:r>
          </a:p>
        </p:txBody>
      </p:sp>
      <p:grpSp>
        <p:nvGrpSpPr>
          <p:cNvPr id="165" name="Image Gallery"/>
          <p:cNvGrpSpPr/>
          <p:nvPr/>
        </p:nvGrpSpPr>
        <p:grpSpPr>
          <a:xfrm>
            <a:off x="11947110" y="1374952"/>
            <a:ext cx="12462194" cy="11252201"/>
            <a:chOff x="0" y="0"/>
            <a:chExt cx="12462193" cy="11252200"/>
          </a:xfrm>
        </p:grpSpPr>
        <p:pic>
          <p:nvPicPr>
            <p:cNvPr id="163" name="Screenshot 2020-12-13 at 5.45.33 PM.png" descr="Screenshot 2020-12-13 at 5.45.33 PM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5888" t="0" r="5888" b="0"/>
            <a:stretch>
              <a:fillRect/>
            </a:stretch>
          </p:blipFill>
          <p:spPr>
            <a:xfrm>
              <a:off x="0" y="0"/>
              <a:ext cx="12462194" cy="106638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4" name="Caption"/>
            <p:cNvSpPr/>
            <p:nvPr/>
          </p:nvSpPr>
          <p:spPr>
            <a:xfrm>
              <a:off x="0" y="10740034"/>
              <a:ext cx="12462194" cy="51216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/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-Green means the restaurants are the cheapest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45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-</a:t>
            </a:r>
            <a:r>
              <a:rPr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</a:rPr>
              <a:t>Green means the restaurants are the cheapest.  </a:t>
            </a: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45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</a:rPr>
              <a:t>-Red indicates restaurants are the most expensive.</a:t>
            </a:r>
          </a:p>
        </p:txBody>
      </p:sp>
      <p:sp>
        <p:nvSpPr>
          <p:cNvPr id="168" name="Plotting the restaurants on Map on the basis of price ran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defRPr spc="0" sz="4700"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>
              <a:defRPr>
                <a:solidFill>
                  <a:srgbClr val="24292E"/>
                </a:solidFill>
                <a:uFillTx/>
              </a:defRPr>
            </a:pPr>
            <a:r>
              <a:rPr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</a:rPr>
              <a:t>Plotting the restaurants on Map on the basis of price range</a:t>
            </a:r>
          </a:p>
        </p:txBody>
      </p:sp>
      <p:grpSp>
        <p:nvGrpSpPr>
          <p:cNvPr id="171" name="Image Gallery"/>
          <p:cNvGrpSpPr/>
          <p:nvPr/>
        </p:nvGrpSpPr>
        <p:grpSpPr>
          <a:xfrm>
            <a:off x="12192000" y="1270000"/>
            <a:ext cx="10922000" cy="11252200"/>
            <a:chOff x="0" y="0"/>
            <a:chExt cx="10922000" cy="11252200"/>
          </a:xfrm>
        </p:grpSpPr>
        <p:pic>
          <p:nvPicPr>
            <p:cNvPr id="169" name="Screenshot 2020-12-13 at 6.00.40 PM.png" descr="Screenshot 2020-12-13 at 6.00.40 PM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21250" t="0" r="21250" b="0"/>
            <a:stretch>
              <a:fillRect/>
            </a:stretch>
          </p:blipFill>
          <p:spPr>
            <a:xfrm>
              <a:off x="0" y="0"/>
              <a:ext cx="10922001" cy="106638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0" name="Caption"/>
            <p:cNvSpPr/>
            <p:nvPr/>
          </p:nvSpPr>
          <p:spPr>
            <a:xfrm>
              <a:off x="0" y="10740034"/>
              <a:ext cx="10922000" cy="51216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/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I applied classification model to cluster the restaurants into three different clusters indicated by three different colors: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7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</a:rPr>
              <a:t>I applied classification model to cluster the restaurants into three different clusters indicated by three different colors:</a:t>
            </a: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37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b="1" sz="37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</a:rPr>
              <a:t>Cluster ‘0’ is marked with colour green.</a:t>
            </a: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b="1" sz="37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</a:rPr>
              <a:t>Cluster ‘1’ is marked with colour red.</a:t>
            </a: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b="1" sz="37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</a:rPr>
              <a:t>Cluster ‘2’ is marked with colour blue.</a:t>
            </a:r>
          </a:p>
        </p:txBody>
      </p:sp>
      <p:sp>
        <p:nvSpPr>
          <p:cNvPr id="174" name="Modelll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Modellling</a:t>
            </a:r>
          </a:p>
        </p:txBody>
      </p:sp>
      <p:grpSp>
        <p:nvGrpSpPr>
          <p:cNvPr id="177" name="Image Gallery"/>
          <p:cNvGrpSpPr/>
          <p:nvPr/>
        </p:nvGrpSpPr>
        <p:grpSpPr>
          <a:xfrm>
            <a:off x="12192000" y="1270000"/>
            <a:ext cx="10922000" cy="11252200"/>
            <a:chOff x="0" y="0"/>
            <a:chExt cx="10922000" cy="11252200"/>
          </a:xfrm>
        </p:grpSpPr>
        <p:pic>
          <p:nvPicPr>
            <p:cNvPr id="175" name="Screenshot 2020-12-13 at 6.12.37 PM.png" descr="Screenshot 2020-12-13 at 6.12.37 PM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35368" t="0" r="35368" b="0"/>
            <a:stretch>
              <a:fillRect/>
            </a:stretch>
          </p:blipFill>
          <p:spPr>
            <a:xfrm>
              <a:off x="0" y="0"/>
              <a:ext cx="10922000" cy="1066383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6" name="Caption"/>
            <p:cNvSpPr/>
            <p:nvPr/>
          </p:nvSpPr>
          <p:spPr>
            <a:xfrm>
              <a:off x="0" y="10740034"/>
              <a:ext cx="10922000" cy="51216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/>
            <a:p>
              <a:pPr/>
              <a:r>
                <a:t>Caption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We saw that most of the restaurants in Delhi are Indian restaurants and cafe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27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</a:rPr>
              <a:t>We saw that most of the restaurants in Delhi are Indian restaurants and cafe.</a:t>
            </a: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27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</a:rPr>
              <a:t>We also saw that restaurants have different pricing range but majority of the restaurants have Lower price range.</a:t>
            </a: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27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27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</a:rPr>
              <a:t>Finally, through clusters we identified that there are many venues which are relatively lower priced but have an average rating of 3.75</a:t>
            </a: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27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</a:rPr>
              <a:t>On the other hand, there are few venues which are high priced and have average rating of 4.10.</a:t>
            </a: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27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27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27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</a:rPr>
              <a:t>If you're looking for the best places, with the highest rating but might also carry a high price tag, you should visit restaurants marked by cluster 0.</a:t>
            </a: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27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</a:rPr>
              <a:t>If you are looking for good restaurants which are not very expensive but have fairly good rating, visit the restaurants marked by cluster 1.</a:t>
            </a:r>
            <a:endParaRPr>
              <a:solidFill>
                <a:srgbClr val="212529"/>
              </a:solidFill>
              <a:uFill>
                <a:solidFill>
                  <a:srgbClr val="212529"/>
                </a:solidFill>
              </a:u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2700">
                <a:solidFill>
                  <a:srgbClr val="24292E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</a:rPr>
              <a:t>If you're looking for cheap places with relatively high rating, you should check restaurants marked by cluster 2.</a:t>
            </a:r>
          </a:p>
        </p:txBody>
      </p:sp>
      <p:pic>
        <p:nvPicPr>
          <p:cNvPr id="180" name="Image" descr="Image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0" t="11480" r="0" b="11655"/>
          <a:stretch>
            <a:fillRect/>
          </a:stretch>
        </p:blipFill>
        <p:spPr>
          <a:xfrm>
            <a:off x="12192000" y="1263848"/>
            <a:ext cx="10916874" cy="11188205"/>
          </a:xfrm>
          <a:prstGeom prst="rect">
            <a:avLst/>
          </a:prstGeom>
        </p:spPr>
      </p:pic>
      <p:sp>
        <p:nvSpPr>
          <p:cNvPr id="181" name="Conclus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lnSpc>
                <a:spcPct val="100000"/>
              </a:lnSpc>
              <a:defRPr spc="0" sz="8400"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>
              <a:defRPr>
                <a:solidFill>
                  <a:srgbClr val="24292E"/>
                </a:solidFill>
                <a:uFillTx/>
              </a:defRPr>
            </a:pPr>
            <a:r>
              <a:rPr>
                <a:solidFill>
                  <a:srgbClr val="212529"/>
                </a:solidFill>
                <a:uFill>
                  <a:solidFill>
                    <a:srgbClr val="212529"/>
                  </a:solidFill>
                </a:uFill>
              </a:rPr>
              <a:t>Conclusions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